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2.tiff>
</file>

<file path=ppt/media/image3.png>
</file>

<file path=ppt/media/image4.tiff>
</file>

<file path=ppt/media/image5.png>
</file>

<file path=ppt/media/image6.png>
</file>

<file path=ppt/media/image7.tiff>
</file>

<file path=ppt/media/image8.png>
</file>

<file path=ppt/media/image8.tiff>
</file>

<file path=ppt/media/image9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6289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1168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9961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7232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7804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6505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2974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761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495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76312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028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78011-2F9A-40CB-BFCE-5B18FE3D8D92}" type="datetimeFigureOut">
              <a:rPr lang="es-ES" smtClean="0"/>
              <a:t>06/09/2019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55636-5276-4167-B447-35EEA42EC4D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435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www.promega.es/resources/tools/biomath/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promega.es/resources/tools/biomat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10806545" y="33250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20/08/19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699982" y="595352"/>
            <a:ext cx="9415206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s-ES" sz="2400" b="1" dirty="0"/>
              <a:t>Prueba de los </a:t>
            </a:r>
            <a:r>
              <a:rPr lang="es-ES" sz="2400" b="1" dirty="0" err="1"/>
              <a:t>primers</a:t>
            </a:r>
            <a:r>
              <a:rPr lang="es-ES" sz="2400" b="1" dirty="0"/>
              <a:t> diseñados para la región 3’UTR de DHCR24 y SC5D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6681219" y="1593273"/>
            <a:ext cx="46584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A. PCR (V=20µL) usando 6 pares de </a:t>
            </a:r>
            <a:r>
              <a:rPr lang="es-ES" dirty="0" err="1"/>
              <a:t>primers</a:t>
            </a:r>
            <a:r>
              <a:rPr lang="es-ES" dirty="0"/>
              <a:t> en </a:t>
            </a:r>
            <a:r>
              <a:rPr lang="es-ES" dirty="0" err="1"/>
              <a:t>gDNA</a:t>
            </a:r>
            <a:r>
              <a:rPr lang="es-ES" dirty="0"/>
              <a:t> de N</a:t>
            </a:r>
            <a:r>
              <a:rPr lang="es-ES" sz="1400" dirty="0"/>
              <a:t>2</a:t>
            </a:r>
            <a:r>
              <a:rPr lang="es-ES" dirty="0"/>
              <a:t>A</a:t>
            </a:r>
          </a:p>
          <a:p>
            <a:pPr marL="800100" lvl="1" indent="-342900">
              <a:buAutoNum type="arabicPeriod"/>
            </a:pPr>
            <a:r>
              <a:rPr lang="es-ES" dirty="0"/>
              <a:t>DHCR24 fw1/rv1</a:t>
            </a:r>
          </a:p>
          <a:p>
            <a:pPr marL="800100" lvl="1" indent="-342900">
              <a:buAutoNum type="arabicPeriod"/>
            </a:pPr>
            <a:r>
              <a:rPr lang="es-ES" dirty="0"/>
              <a:t>DHCR24 fw2/rv2</a:t>
            </a:r>
          </a:p>
          <a:p>
            <a:pPr marL="800100" lvl="1" indent="-342900">
              <a:buAutoNum type="arabicPeriod"/>
            </a:pPr>
            <a:r>
              <a:rPr lang="es-ES" dirty="0"/>
              <a:t>DHCR24 fw3/rv2</a:t>
            </a:r>
          </a:p>
          <a:p>
            <a:pPr marL="800100" lvl="1" indent="-342900">
              <a:buAutoNum type="arabicPeriod"/>
            </a:pPr>
            <a:r>
              <a:rPr lang="es-ES" dirty="0"/>
              <a:t>SC5D fw1/rv1</a:t>
            </a:r>
          </a:p>
          <a:p>
            <a:pPr marL="800100" lvl="1" indent="-342900">
              <a:buAutoNum type="arabicPeriod"/>
            </a:pPr>
            <a:r>
              <a:rPr lang="es-ES" dirty="0"/>
              <a:t>SC5D fw2/rv2</a:t>
            </a:r>
          </a:p>
          <a:p>
            <a:pPr marL="800100" lvl="1" indent="-342900">
              <a:buAutoNum type="arabicPeriod"/>
            </a:pPr>
            <a:r>
              <a:rPr lang="es-ES" dirty="0"/>
              <a:t>SC5D fw3/rv3</a:t>
            </a:r>
          </a:p>
          <a:p>
            <a:pPr marL="800100" lvl="1" indent="-342900">
              <a:buAutoNum type="arabicPeriod"/>
            </a:pPr>
            <a:endParaRPr lang="es-ES" dirty="0"/>
          </a:p>
          <a:p>
            <a:r>
              <a:rPr lang="es-ES" dirty="0"/>
              <a:t>B. Gel de agarosa 0.8%, cargando todo el volumen</a:t>
            </a:r>
          </a:p>
          <a:p>
            <a:pPr lvl="1"/>
            <a:r>
              <a:rPr lang="es-ES" sz="2000" b="1" dirty="0">
                <a:solidFill>
                  <a:srgbClr val="00B050"/>
                </a:solidFill>
              </a:rPr>
              <a:t>+ </a:t>
            </a:r>
            <a:r>
              <a:rPr lang="es-ES" dirty="0"/>
              <a:t>Del carril 3, cortamos la banda de 2268pb para usarla de molde para una PCR posterior</a:t>
            </a:r>
          </a:p>
          <a:p>
            <a:pPr lvl="1"/>
            <a:r>
              <a:rPr lang="es-ES" b="1" dirty="0">
                <a:solidFill>
                  <a:srgbClr val="00B0F0"/>
                </a:solidFill>
              </a:rPr>
              <a:t>*</a:t>
            </a:r>
            <a:r>
              <a:rPr lang="es-ES" dirty="0"/>
              <a:t> Repetir PCR con 40µL, 2 tubos por par de </a:t>
            </a:r>
            <a:r>
              <a:rPr lang="es-ES" dirty="0" err="1"/>
              <a:t>primers</a:t>
            </a:r>
            <a:endParaRPr lang="es-E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382" t="37293" r="22372" b="19658"/>
          <a:stretch/>
        </p:blipFill>
        <p:spPr>
          <a:xfrm>
            <a:off x="1316182" y="2022764"/>
            <a:ext cx="4572000" cy="416598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1579421" y="2189018"/>
            <a:ext cx="521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err="1">
                <a:solidFill>
                  <a:schemeClr val="bg1"/>
                </a:solidFill>
                <a:cs typeface="Arial" panose="020B0604020202020204" pitchFamily="34" charset="0"/>
              </a:rPr>
              <a:t>Std</a:t>
            </a:r>
            <a:endParaRPr lang="es-ES" sz="20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2183047" y="220461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1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2698991" y="2204612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2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3221319" y="220287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3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3737263" y="2210670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4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4249949" y="2210670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5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4687555" y="2224525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6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5102374" y="2210670"/>
            <a:ext cx="521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err="1">
                <a:solidFill>
                  <a:schemeClr val="bg1"/>
                </a:solidFill>
                <a:cs typeface="Arial" panose="020B0604020202020204" pitchFamily="34" charset="0"/>
              </a:rPr>
              <a:t>Std</a:t>
            </a:r>
            <a:endParaRPr lang="es-ES" sz="20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2101039" y="4378036"/>
            <a:ext cx="597952" cy="332509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CuadroTexto 17"/>
          <p:cNvSpPr txBox="1"/>
          <p:nvPr/>
        </p:nvSpPr>
        <p:spPr>
          <a:xfrm>
            <a:off x="2019829" y="3936365"/>
            <a:ext cx="843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822pb</a:t>
            </a:r>
          </a:p>
        </p:txBody>
      </p:sp>
      <p:sp>
        <p:nvSpPr>
          <p:cNvPr id="19" name="Rectángulo 18"/>
          <p:cNvSpPr/>
          <p:nvPr/>
        </p:nvSpPr>
        <p:spPr>
          <a:xfrm>
            <a:off x="3090151" y="3434322"/>
            <a:ext cx="597952" cy="332509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CuadroTexto 19"/>
          <p:cNvSpPr txBox="1"/>
          <p:nvPr/>
        </p:nvSpPr>
        <p:spPr>
          <a:xfrm>
            <a:off x="2954619" y="2992651"/>
            <a:ext cx="973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2268pb</a:t>
            </a:r>
          </a:p>
        </p:txBody>
      </p:sp>
      <p:sp>
        <p:nvSpPr>
          <p:cNvPr id="21" name="Rectángulo 20"/>
          <p:cNvSpPr/>
          <p:nvPr/>
        </p:nvSpPr>
        <p:spPr>
          <a:xfrm>
            <a:off x="3545120" y="4376755"/>
            <a:ext cx="597952" cy="332509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CuadroTexto 21"/>
          <p:cNvSpPr txBox="1"/>
          <p:nvPr/>
        </p:nvSpPr>
        <p:spPr>
          <a:xfrm>
            <a:off x="3389127" y="3976645"/>
            <a:ext cx="843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852pb</a:t>
            </a:r>
          </a:p>
        </p:txBody>
      </p:sp>
      <p:sp>
        <p:nvSpPr>
          <p:cNvPr id="23" name="Rectángulo 22"/>
          <p:cNvSpPr/>
          <p:nvPr/>
        </p:nvSpPr>
        <p:spPr>
          <a:xfrm>
            <a:off x="4143072" y="4563150"/>
            <a:ext cx="597952" cy="332509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uadroTexto 23"/>
          <p:cNvSpPr txBox="1"/>
          <p:nvPr/>
        </p:nvSpPr>
        <p:spPr>
          <a:xfrm>
            <a:off x="4117840" y="4176895"/>
            <a:ext cx="843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749pb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4564459" y="3476234"/>
            <a:ext cx="597952" cy="332509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CuadroTexto 25"/>
          <p:cNvSpPr txBox="1"/>
          <p:nvPr/>
        </p:nvSpPr>
        <p:spPr>
          <a:xfrm>
            <a:off x="4434242" y="3795083"/>
            <a:ext cx="973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cs typeface="Arial" panose="020B0604020202020204" pitchFamily="34" charset="0"/>
              </a:rPr>
              <a:t>1843pb</a:t>
            </a:r>
          </a:p>
        </p:txBody>
      </p:sp>
      <p:sp>
        <p:nvSpPr>
          <p:cNvPr id="27" name="CuadroTexto 26"/>
          <p:cNvSpPr txBox="1"/>
          <p:nvPr/>
        </p:nvSpPr>
        <p:spPr>
          <a:xfrm>
            <a:off x="1842206" y="3951959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8" name="CuadroTexto 27"/>
          <p:cNvSpPr txBox="1"/>
          <p:nvPr/>
        </p:nvSpPr>
        <p:spPr>
          <a:xfrm>
            <a:off x="3201565" y="3997944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4251709" y="335620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solidFill>
                  <a:srgbClr val="00B0F0"/>
                </a:solidFill>
              </a:rPr>
              <a:t>*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2792279" y="299411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rgbClr val="00B050"/>
                </a:solidFill>
              </a:rPr>
              <a:t>+</a:t>
            </a:r>
            <a:endParaRPr lang="es-ES" dirty="0"/>
          </a:p>
        </p:txBody>
      </p:sp>
      <p:cxnSp>
        <p:nvCxnSpPr>
          <p:cNvPr id="31" name="Conector recto 30"/>
          <p:cNvCxnSpPr/>
          <p:nvPr/>
        </p:nvCxnSpPr>
        <p:spPr>
          <a:xfrm flipV="1">
            <a:off x="2698991" y="2224525"/>
            <a:ext cx="314510" cy="36460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Abrir corchete 31"/>
          <p:cNvSpPr/>
          <p:nvPr/>
        </p:nvSpPr>
        <p:spPr>
          <a:xfrm rot="5400000">
            <a:off x="2796972" y="1219202"/>
            <a:ext cx="131933" cy="1364361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Abrir corchete 32"/>
          <p:cNvSpPr/>
          <p:nvPr/>
        </p:nvSpPr>
        <p:spPr>
          <a:xfrm rot="5400000">
            <a:off x="4281005" y="1220635"/>
            <a:ext cx="134705" cy="1358727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CuadroTexto 33"/>
          <p:cNvSpPr txBox="1"/>
          <p:nvPr/>
        </p:nvSpPr>
        <p:spPr>
          <a:xfrm>
            <a:off x="2385885" y="145474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DHCR24</a:t>
            </a:r>
          </a:p>
        </p:txBody>
      </p:sp>
      <p:sp>
        <p:nvSpPr>
          <p:cNvPr id="35" name="CuadroTexto 34"/>
          <p:cNvSpPr txBox="1"/>
          <p:nvPr/>
        </p:nvSpPr>
        <p:spPr>
          <a:xfrm>
            <a:off x="3993019" y="1454746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SC5D</a:t>
            </a:r>
          </a:p>
        </p:txBody>
      </p:sp>
    </p:spTree>
    <p:extLst>
      <p:ext uri="{BB962C8B-B14F-4D97-AF65-F5344CB8AC3E}">
        <p14:creationId xmlns:p14="http://schemas.microsoft.com/office/powerpoint/2010/main" val="622564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7" t="36646" r="14785" b="25184"/>
          <a:stretch/>
        </p:blipFill>
        <p:spPr>
          <a:xfrm>
            <a:off x="535708" y="2216728"/>
            <a:ext cx="6273641" cy="2937164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35708" y="655781"/>
            <a:ext cx="5835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Amplificación de los insertos – PCR con 40</a:t>
            </a:r>
            <a:r>
              <a:rPr lang="el-GR" sz="2400" b="1" dirty="0"/>
              <a:t>μ</a:t>
            </a:r>
            <a:r>
              <a:rPr lang="es-ES" sz="2400" b="1" dirty="0"/>
              <a:t>L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1560946" y="236450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953491" y="237368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3294270" y="237368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3681764" y="23735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5510132" y="23735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5934364" y="23735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1450109" y="3205018"/>
            <a:ext cx="969818" cy="4895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/>
          <p:cNvSpPr/>
          <p:nvPr/>
        </p:nvSpPr>
        <p:spPr>
          <a:xfrm>
            <a:off x="3178383" y="3232726"/>
            <a:ext cx="969818" cy="4895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ectángulo 13"/>
          <p:cNvSpPr/>
          <p:nvPr/>
        </p:nvSpPr>
        <p:spPr>
          <a:xfrm>
            <a:off x="5387482" y="2687598"/>
            <a:ext cx="969818" cy="4895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/>
          <p:cNvSpPr txBox="1"/>
          <p:nvPr/>
        </p:nvSpPr>
        <p:spPr>
          <a:xfrm>
            <a:off x="1560946" y="3796390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822pb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3255129" y="3842631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852pb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5424191" y="3274259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1843pb</a:t>
            </a:r>
          </a:p>
        </p:txBody>
      </p:sp>
      <p:sp>
        <p:nvSpPr>
          <p:cNvPr id="19" name="Abrir corchete 18"/>
          <p:cNvSpPr/>
          <p:nvPr/>
        </p:nvSpPr>
        <p:spPr>
          <a:xfrm rot="5400000">
            <a:off x="1885981" y="1431729"/>
            <a:ext cx="129309" cy="1135766"/>
          </a:xfrm>
          <a:prstGeom prst="lef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270449" y="1560885"/>
            <a:ext cx="1360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DHCR24 fw1</a:t>
            </a:r>
          </a:p>
        </p:txBody>
      </p:sp>
      <p:sp>
        <p:nvSpPr>
          <p:cNvPr id="22" name="Abrir corchete 21"/>
          <p:cNvSpPr/>
          <p:nvPr/>
        </p:nvSpPr>
        <p:spPr>
          <a:xfrm rot="5400000">
            <a:off x="3617110" y="1431729"/>
            <a:ext cx="129309" cy="1135766"/>
          </a:xfrm>
          <a:prstGeom prst="lef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/>
          <p:cNvSpPr txBox="1"/>
          <p:nvPr/>
        </p:nvSpPr>
        <p:spPr>
          <a:xfrm>
            <a:off x="3141840" y="1570458"/>
            <a:ext cx="1079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SC5D fw1</a:t>
            </a:r>
          </a:p>
        </p:txBody>
      </p:sp>
      <p:sp>
        <p:nvSpPr>
          <p:cNvPr id="24" name="Abrir corchete 23"/>
          <p:cNvSpPr/>
          <p:nvPr/>
        </p:nvSpPr>
        <p:spPr>
          <a:xfrm rot="5400000">
            <a:off x="5851238" y="1454927"/>
            <a:ext cx="129309" cy="1135766"/>
          </a:xfrm>
          <a:prstGeom prst="lef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/>
          <p:cNvSpPr txBox="1"/>
          <p:nvPr/>
        </p:nvSpPr>
        <p:spPr>
          <a:xfrm>
            <a:off x="5375968" y="1598099"/>
            <a:ext cx="1079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SC5D fw3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7144541" y="1745551"/>
            <a:ext cx="451658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dirty="0"/>
              <a:t>Amplificación por PCR usando los pares de </a:t>
            </a:r>
            <a:r>
              <a:rPr lang="es-ES" dirty="0" err="1"/>
              <a:t>primers</a:t>
            </a:r>
            <a:r>
              <a:rPr lang="es-ES" dirty="0"/>
              <a:t> DHCR24 </a:t>
            </a:r>
            <a:r>
              <a:rPr lang="es-ES" dirty="0" err="1"/>
              <a:t>fw</a:t>
            </a:r>
            <a:r>
              <a:rPr lang="es-ES" dirty="0"/>
              <a:t>/rv1 (62ºC), SC5D </a:t>
            </a:r>
            <a:r>
              <a:rPr lang="es-ES" dirty="0" err="1"/>
              <a:t>fw</a:t>
            </a:r>
            <a:r>
              <a:rPr lang="es-ES" dirty="0"/>
              <a:t>/rv1 y SC5D </a:t>
            </a:r>
            <a:r>
              <a:rPr lang="es-ES" dirty="0" err="1"/>
              <a:t>fw</a:t>
            </a:r>
            <a:r>
              <a:rPr lang="es-ES" dirty="0"/>
              <a:t>/rv3 (64ºC) con un volumen de 40</a:t>
            </a:r>
            <a:r>
              <a:rPr lang="el-GR" dirty="0"/>
              <a:t>μ</a:t>
            </a:r>
            <a:r>
              <a:rPr lang="es-ES" dirty="0"/>
              <a:t>L.</a:t>
            </a:r>
          </a:p>
          <a:p>
            <a:pPr marL="342900" indent="-342900">
              <a:buAutoNum type="arabicPeriod"/>
            </a:pPr>
            <a:r>
              <a:rPr lang="es-ES" dirty="0"/>
              <a:t>Gel de agarosa al 1%</a:t>
            </a:r>
          </a:p>
          <a:p>
            <a:pPr marL="342900" indent="-342900">
              <a:buAutoNum type="arabicPeriod"/>
            </a:pPr>
            <a:r>
              <a:rPr lang="es-ES" dirty="0"/>
              <a:t>Corte de las bandas 1, 3 y 5 y extracción del gel con el Gel </a:t>
            </a:r>
            <a:r>
              <a:rPr lang="es-ES" dirty="0" err="1"/>
              <a:t>Extraction</a:t>
            </a:r>
            <a:r>
              <a:rPr lang="es-ES" dirty="0"/>
              <a:t> Kit (</a:t>
            </a:r>
            <a:r>
              <a:rPr lang="es-ES" dirty="0" err="1"/>
              <a:t>Vf</a:t>
            </a:r>
            <a:r>
              <a:rPr lang="es-ES" dirty="0"/>
              <a:t>=50</a:t>
            </a:r>
            <a:r>
              <a:rPr lang="el-GR" dirty="0"/>
              <a:t>μ</a:t>
            </a:r>
            <a:r>
              <a:rPr lang="es-ES" dirty="0"/>
              <a:t>L).</a:t>
            </a:r>
          </a:p>
          <a:p>
            <a:pPr marL="342900" indent="-342900">
              <a:buAutoNum type="arabicPeriod"/>
            </a:pPr>
            <a:r>
              <a:rPr lang="es-ES" dirty="0"/>
              <a:t>Concentraciones</a:t>
            </a:r>
          </a:p>
          <a:p>
            <a:pPr marL="800100" lvl="1" indent="-342900">
              <a:buAutoNum type="arabicPeriod"/>
            </a:pPr>
            <a:r>
              <a:rPr lang="es-ES" dirty="0"/>
              <a:t>DHCR24 (1) --&gt; 22,2ng/</a:t>
            </a:r>
            <a:r>
              <a:rPr lang="el-GR" dirty="0"/>
              <a:t>μ</a:t>
            </a:r>
            <a:r>
              <a:rPr lang="es-ES" dirty="0"/>
              <a:t>L (1,1</a:t>
            </a:r>
            <a:r>
              <a:rPr lang="el-GR" dirty="0"/>
              <a:t> μ</a:t>
            </a:r>
            <a:r>
              <a:rPr lang="es-ES" dirty="0"/>
              <a:t>g)</a:t>
            </a:r>
          </a:p>
          <a:p>
            <a:pPr marL="800100" lvl="1" indent="-342900">
              <a:buAutoNum type="arabicPeriod"/>
            </a:pPr>
            <a:r>
              <a:rPr lang="es-ES" dirty="0"/>
              <a:t>SC5D-1 (3) --&gt; 31,7ng/</a:t>
            </a:r>
            <a:r>
              <a:rPr lang="el-GR" dirty="0"/>
              <a:t> μ</a:t>
            </a:r>
            <a:r>
              <a:rPr lang="es-ES" dirty="0"/>
              <a:t>L (1,5</a:t>
            </a:r>
            <a:r>
              <a:rPr lang="el-GR" dirty="0"/>
              <a:t> μ</a:t>
            </a:r>
            <a:r>
              <a:rPr lang="es-ES" dirty="0"/>
              <a:t>g)</a:t>
            </a:r>
          </a:p>
          <a:p>
            <a:pPr marL="800100" lvl="1" indent="-342900">
              <a:buAutoNum type="arabicPeriod"/>
            </a:pPr>
            <a:r>
              <a:rPr lang="es-ES" dirty="0"/>
              <a:t>SC5D-3 (5) --&gt; 36,3ng/</a:t>
            </a:r>
            <a:r>
              <a:rPr lang="el-GR" dirty="0"/>
              <a:t> μ</a:t>
            </a:r>
            <a:r>
              <a:rPr lang="es-ES" dirty="0"/>
              <a:t>L (1,8</a:t>
            </a:r>
            <a:r>
              <a:rPr lang="el-GR" dirty="0"/>
              <a:t> μ</a:t>
            </a:r>
            <a:r>
              <a:rPr lang="es-ES" dirty="0"/>
              <a:t>g)</a:t>
            </a:r>
          </a:p>
          <a:p>
            <a:pPr marL="342900" indent="-342900">
              <a:buAutoNum type="arabicPeriod"/>
            </a:pPr>
            <a:r>
              <a:rPr lang="es-ES" dirty="0"/>
              <a:t>Quedan almacenadas en agarosa a 4ºC las bandas 2, 4 y 6.</a:t>
            </a:r>
          </a:p>
        </p:txBody>
      </p:sp>
      <p:sp>
        <p:nvSpPr>
          <p:cNvPr id="27" name="CuadroTexto 26"/>
          <p:cNvSpPr txBox="1"/>
          <p:nvPr/>
        </p:nvSpPr>
        <p:spPr>
          <a:xfrm>
            <a:off x="10751127" y="52647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21/08/19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5042D26-0A19-4902-842F-7B1C36CD8548}"/>
              </a:ext>
            </a:extLst>
          </p:cNvPr>
          <p:cNvSpPr txBox="1"/>
          <p:nvPr/>
        </p:nvSpPr>
        <p:spPr>
          <a:xfrm>
            <a:off x="1862632" y="5989739"/>
            <a:ext cx="4225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¡¡¡ Bandas cortadas solo en fotos de Cris !!!</a:t>
            </a:r>
          </a:p>
        </p:txBody>
      </p:sp>
    </p:spTree>
    <p:extLst>
      <p:ext uri="{BB962C8B-B14F-4D97-AF65-F5344CB8AC3E}">
        <p14:creationId xmlns:p14="http://schemas.microsoft.com/office/powerpoint/2010/main" val="1834771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992" t="20949" r="44109" b="31340"/>
          <a:stretch/>
        </p:blipFill>
        <p:spPr>
          <a:xfrm>
            <a:off x="1072647" y="1429498"/>
            <a:ext cx="4588328" cy="5103115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35708" y="655781"/>
            <a:ext cx="96754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/>
              <a:t>PCR con la banda purificada DHCR24 fw3/rv2 (PCR3) como molde y análisis de psi-Check2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1200644" y="151147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762598" y="151147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2846903" y="151147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3327553" y="151147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4452040" y="15377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4951045" y="15377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2236155" y="4546724"/>
            <a:ext cx="292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6" name="CuadroTexto 15"/>
          <p:cNvSpPr txBox="1"/>
          <p:nvPr/>
        </p:nvSpPr>
        <p:spPr>
          <a:xfrm rot="16200000">
            <a:off x="2499828" y="2816960"/>
            <a:ext cx="938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Cortado</a:t>
            </a:r>
          </a:p>
        </p:txBody>
      </p:sp>
      <p:sp>
        <p:nvSpPr>
          <p:cNvPr id="17" name="CuadroTexto 16"/>
          <p:cNvSpPr txBox="1"/>
          <p:nvPr/>
        </p:nvSpPr>
        <p:spPr>
          <a:xfrm rot="16200000">
            <a:off x="2819263" y="3100103"/>
            <a:ext cx="1234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No cortado</a:t>
            </a:r>
          </a:p>
        </p:txBody>
      </p:sp>
      <p:sp>
        <p:nvSpPr>
          <p:cNvPr id="27" name="CuadroTexto 26"/>
          <p:cNvSpPr txBox="1"/>
          <p:nvPr/>
        </p:nvSpPr>
        <p:spPr>
          <a:xfrm>
            <a:off x="10751127" y="52647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/>
              <a:t>22/08/19</a:t>
            </a:r>
            <a:endParaRPr lang="es-ES" dirty="0"/>
          </a:p>
        </p:txBody>
      </p:sp>
      <p:sp>
        <p:nvSpPr>
          <p:cNvPr id="2" name="CuadroTexto 1"/>
          <p:cNvSpPr txBox="1"/>
          <p:nvPr/>
        </p:nvSpPr>
        <p:spPr>
          <a:xfrm>
            <a:off x="6527982" y="1696141"/>
            <a:ext cx="45008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dirty="0"/>
              <a:t>PCR de 20uL usando como molde la banda purificada DHCR24 fw3/rv2 (62ºC)</a:t>
            </a:r>
          </a:p>
          <a:p>
            <a:pPr marL="342900" indent="-342900">
              <a:buAutoNum type="arabicPeriod"/>
            </a:pPr>
            <a:r>
              <a:rPr lang="es-ES" dirty="0"/>
              <a:t>Concentración: 13,25ng/</a:t>
            </a:r>
            <a:r>
              <a:rPr lang="el-GR" dirty="0"/>
              <a:t>μ</a:t>
            </a:r>
            <a:r>
              <a:rPr lang="es-ES" dirty="0"/>
              <a:t>L</a:t>
            </a:r>
          </a:p>
          <a:p>
            <a:pPr marL="342900" indent="-342900">
              <a:buAutoNum type="arabicPeriod"/>
            </a:pPr>
            <a:r>
              <a:rPr lang="es-ES" dirty="0"/>
              <a:t>Gel de agarosa 1%</a:t>
            </a:r>
          </a:p>
          <a:p>
            <a:endParaRPr lang="es-ES" dirty="0"/>
          </a:p>
          <a:p>
            <a:r>
              <a:rPr lang="es-ES" dirty="0"/>
              <a:t>No sale, posible contaminación --&gt; repetir la PCR de cero con </a:t>
            </a:r>
            <a:r>
              <a:rPr lang="es-ES" dirty="0" err="1"/>
              <a:t>gDNA</a:t>
            </a:r>
            <a:r>
              <a:rPr lang="es-ES" dirty="0"/>
              <a:t> de N2A y el par de </a:t>
            </a:r>
            <a:r>
              <a:rPr lang="es-ES" dirty="0" err="1"/>
              <a:t>primers</a:t>
            </a:r>
            <a:r>
              <a:rPr lang="es-ES" dirty="0"/>
              <a:t> DHCR24 fw3/rv2 a distintas temperaturas (63 y 65ºC)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Comprobar si psi-</a:t>
            </a:r>
            <a:r>
              <a:rPr lang="es-ES" dirty="0" err="1"/>
              <a:t>Check</a:t>
            </a:r>
            <a:r>
              <a:rPr lang="es-ES" dirty="0"/>
              <a:t> 2 estaba cortado, usando como control la 3’UTR de ABCA1</a:t>
            </a:r>
          </a:p>
          <a:p>
            <a:pPr lvl="1"/>
            <a:r>
              <a:rPr lang="es-ES" dirty="0"/>
              <a:t>- Hay psi-</a:t>
            </a:r>
            <a:r>
              <a:rPr lang="es-ES" dirty="0" err="1"/>
              <a:t>Check</a:t>
            </a:r>
            <a:r>
              <a:rPr lang="es-ES" dirty="0"/>
              <a:t> 2 cortado para hacer una primera ligación</a:t>
            </a:r>
          </a:p>
          <a:p>
            <a:pPr marL="342900" indent="-342900">
              <a:buAutoNum type="arabicPeriod"/>
            </a:pPr>
            <a:endParaRPr lang="es-ES" dirty="0"/>
          </a:p>
        </p:txBody>
      </p:sp>
      <p:sp>
        <p:nvSpPr>
          <p:cNvPr id="12" name="Cerrar corchete 11">
            <a:extLst>
              <a:ext uri="{FF2B5EF4-FFF2-40B4-BE49-F238E27FC236}">
                <a16:creationId xmlns:a16="http://schemas.microsoft.com/office/drawing/2014/main" id="{9E2B9557-64AC-4788-A2FA-F30FBB742C25}"/>
              </a:ext>
            </a:extLst>
          </p:cNvPr>
          <p:cNvSpPr/>
          <p:nvPr/>
        </p:nvSpPr>
        <p:spPr>
          <a:xfrm>
            <a:off x="2190436" y="4295163"/>
            <a:ext cx="45719" cy="872455"/>
          </a:xfrm>
          <a:prstGeom prst="rightBracke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8D82924-DF5E-4797-90DC-4A04039FD5E9}"/>
              </a:ext>
            </a:extLst>
          </p:cNvPr>
          <p:cNvSpPr txBox="1"/>
          <p:nvPr/>
        </p:nvSpPr>
        <p:spPr>
          <a:xfrm rot="16200000">
            <a:off x="3866860" y="3062026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3’UTR ABCA1</a:t>
            </a:r>
          </a:p>
        </p:txBody>
      </p:sp>
    </p:spTree>
    <p:extLst>
      <p:ext uri="{BB962C8B-B14F-4D97-AF65-F5344CB8AC3E}">
        <p14:creationId xmlns:p14="http://schemas.microsoft.com/office/powerpoint/2010/main" val="3320657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09" t="28605" r="32854" b="29842"/>
          <a:stretch/>
        </p:blipFill>
        <p:spPr>
          <a:xfrm>
            <a:off x="820962" y="1825064"/>
            <a:ext cx="5635860" cy="467097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35708" y="655781"/>
            <a:ext cx="9046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Digestión con </a:t>
            </a:r>
            <a:r>
              <a:rPr lang="es-ES" b="1" dirty="0" err="1"/>
              <a:t>NotI</a:t>
            </a:r>
            <a:r>
              <a:rPr lang="es-ES" b="1" dirty="0"/>
              <a:t> y </a:t>
            </a:r>
            <a:r>
              <a:rPr lang="es-ES" b="1" dirty="0" err="1"/>
              <a:t>XhoI</a:t>
            </a:r>
            <a:r>
              <a:rPr lang="es-ES" b="1" dirty="0"/>
              <a:t> de plásmido (psi-</a:t>
            </a:r>
            <a:r>
              <a:rPr lang="es-ES" b="1" dirty="0" err="1"/>
              <a:t>check</a:t>
            </a:r>
            <a:r>
              <a:rPr lang="es-ES" b="1" dirty="0"/>
              <a:t> 2) e inserto (DHCR24 fw1 y SC5D fw1 y fw3)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939257" y="1834487"/>
            <a:ext cx="494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Std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2766013" y="18806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3337206" y="18953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3908399" y="18919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4479592" y="18919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5" name="CuadroTexto 14"/>
          <p:cNvSpPr txBox="1"/>
          <p:nvPr/>
        </p:nvSpPr>
        <p:spPr>
          <a:xfrm rot="16200000" flipH="1">
            <a:off x="1376278" y="4509539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822pb</a:t>
            </a:r>
          </a:p>
        </p:txBody>
      </p:sp>
      <p:sp>
        <p:nvSpPr>
          <p:cNvPr id="16" name="CuadroTexto 15"/>
          <p:cNvSpPr txBox="1"/>
          <p:nvPr/>
        </p:nvSpPr>
        <p:spPr>
          <a:xfrm rot="16200000" flipH="1">
            <a:off x="1959829" y="4521578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852pb</a:t>
            </a:r>
          </a:p>
        </p:txBody>
      </p:sp>
      <p:sp>
        <p:nvSpPr>
          <p:cNvPr id="17" name="CuadroTexto 16"/>
          <p:cNvSpPr txBox="1"/>
          <p:nvPr/>
        </p:nvSpPr>
        <p:spPr>
          <a:xfrm rot="16200000" flipH="1">
            <a:off x="2481015" y="3753272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1843pb</a:t>
            </a:r>
          </a:p>
        </p:txBody>
      </p:sp>
      <p:sp>
        <p:nvSpPr>
          <p:cNvPr id="19" name="Abrir corchete 18"/>
          <p:cNvSpPr/>
          <p:nvPr/>
        </p:nvSpPr>
        <p:spPr>
          <a:xfrm rot="5400000">
            <a:off x="2259845" y="907625"/>
            <a:ext cx="129308" cy="1486398"/>
          </a:xfrm>
          <a:prstGeom prst="lef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757308" y="1184480"/>
            <a:ext cx="935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Insertos</a:t>
            </a:r>
          </a:p>
        </p:txBody>
      </p:sp>
      <p:sp>
        <p:nvSpPr>
          <p:cNvPr id="22" name="Abrir corchete 21"/>
          <p:cNvSpPr/>
          <p:nvPr/>
        </p:nvSpPr>
        <p:spPr>
          <a:xfrm rot="5400000">
            <a:off x="3739059" y="1118209"/>
            <a:ext cx="129312" cy="1065229"/>
          </a:xfrm>
          <a:prstGeom prst="lef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/>
          <p:cNvSpPr txBox="1"/>
          <p:nvPr/>
        </p:nvSpPr>
        <p:spPr>
          <a:xfrm>
            <a:off x="3171484" y="1215473"/>
            <a:ext cx="1225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psi-</a:t>
            </a:r>
            <a:r>
              <a:rPr lang="es-ES" dirty="0" err="1"/>
              <a:t>check</a:t>
            </a:r>
            <a:r>
              <a:rPr lang="es-ES" dirty="0"/>
              <a:t> 2</a:t>
            </a:r>
          </a:p>
        </p:txBody>
      </p:sp>
      <p:sp>
        <p:nvSpPr>
          <p:cNvPr id="24" name="Abrir corchete 23"/>
          <p:cNvSpPr/>
          <p:nvPr/>
        </p:nvSpPr>
        <p:spPr>
          <a:xfrm rot="5400000">
            <a:off x="4921747" y="1082857"/>
            <a:ext cx="129309" cy="1135766"/>
          </a:xfrm>
          <a:prstGeom prst="lef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/>
          <p:cNvSpPr txBox="1"/>
          <p:nvPr/>
        </p:nvSpPr>
        <p:spPr>
          <a:xfrm>
            <a:off x="4442628" y="1215473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Ctrl</a:t>
            </a:r>
            <a:r>
              <a:rPr lang="es-ES" dirty="0"/>
              <a:t> 3’UTR</a:t>
            </a:r>
          </a:p>
        </p:txBody>
      </p:sp>
      <p:sp>
        <p:nvSpPr>
          <p:cNvPr id="27" name="CuadroTexto 26"/>
          <p:cNvSpPr txBox="1"/>
          <p:nvPr/>
        </p:nvSpPr>
        <p:spPr>
          <a:xfrm>
            <a:off x="10751127" y="52647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22/08/19</a:t>
            </a:r>
          </a:p>
        </p:txBody>
      </p:sp>
      <p:sp>
        <p:nvSpPr>
          <p:cNvPr id="2" name="CuadroTexto 1"/>
          <p:cNvSpPr txBox="1"/>
          <p:nvPr/>
        </p:nvSpPr>
        <p:spPr>
          <a:xfrm>
            <a:off x="6824472" y="1260282"/>
            <a:ext cx="475133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dirty="0"/>
              <a:t>Digestión con </a:t>
            </a:r>
            <a:r>
              <a:rPr lang="es-ES" dirty="0" err="1"/>
              <a:t>NotI</a:t>
            </a:r>
            <a:r>
              <a:rPr lang="es-ES" dirty="0"/>
              <a:t> y </a:t>
            </a:r>
            <a:r>
              <a:rPr lang="es-ES" dirty="0" err="1"/>
              <a:t>XhoI</a:t>
            </a:r>
            <a:r>
              <a:rPr lang="es-ES" dirty="0"/>
              <a:t> del plásmido psi-check2 (1.7</a:t>
            </a:r>
            <a:r>
              <a:rPr lang="el-GR" dirty="0"/>
              <a:t>μ</a:t>
            </a:r>
            <a:r>
              <a:rPr lang="es-ES" dirty="0"/>
              <a:t>g/</a:t>
            </a:r>
            <a:r>
              <a:rPr lang="el-GR" dirty="0"/>
              <a:t>μ</a:t>
            </a:r>
            <a:r>
              <a:rPr lang="es-ES" dirty="0"/>
              <a:t>L), de un plásmido con 3’UTR de control (ABCA1) y de los insertos:</a:t>
            </a:r>
          </a:p>
          <a:p>
            <a:pPr marL="800100" lvl="1" indent="-342900">
              <a:buAutoNum type="arabicPeriod"/>
            </a:pPr>
            <a:r>
              <a:rPr lang="es-ES" dirty="0"/>
              <a:t>DHCR24 fw1: 822pb</a:t>
            </a:r>
          </a:p>
          <a:p>
            <a:pPr marL="800100" lvl="1" indent="-342900">
              <a:buAutoNum type="arabicPeriod"/>
            </a:pPr>
            <a:r>
              <a:rPr lang="es-ES" dirty="0"/>
              <a:t>SC5D fw1: 852pb</a:t>
            </a:r>
          </a:p>
          <a:p>
            <a:pPr marL="800100" lvl="1" indent="-342900">
              <a:buAutoNum type="arabicPeriod"/>
            </a:pPr>
            <a:r>
              <a:rPr lang="es-ES" dirty="0"/>
              <a:t>SC5D fw3: 1842pb</a:t>
            </a:r>
          </a:p>
          <a:p>
            <a:pPr marL="342900" indent="-342900">
              <a:buAutoNum type="arabicPeriod"/>
            </a:pPr>
            <a:r>
              <a:rPr lang="es-ES" dirty="0"/>
              <a:t>Se digiere 1</a:t>
            </a:r>
            <a:r>
              <a:rPr lang="el-GR" dirty="0"/>
              <a:t>μ</a:t>
            </a:r>
            <a:r>
              <a:rPr lang="es-ES" dirty="0"/>
              <a:t>g</a:t>
            </a:r>
          </a:p>
          <a:p>
            <a:pPr marL="342900" indent="-342900">
              <a:buAutoNum type="arabicPeriod"/>
            </a:pPr>
            <a:r>
              <a:rPr lang="es-ES" dirty="0"/>
              <a:t>Duración: 3 horas a 37ºC, </a:t>
            </a:r>
            <a:r>
              <a:rPr lang="es-ES" dirty="0" err="1"/>
              <a:t>Vf</a:t>
            </a:r>
            <a:r>
              <a:rPr lang="es-ES" dirty="0"/>
              <a:t> = 20uL</a:t>
            </a:r>
          </a:p>
          <a:p>
            <a:pPr marL="342900" indent="-342900">
              <a:buAutoNum type="arabicPeriod"/>
            </a:pPr>
            <a:r>
              <a:rPr lang="es-ES" dirty="0"/>
              <a:t>Gel de agarosa 1% --&gt; cortar bandas y extraer del gel (</a:t>
            </a:r>
            <a:r>
              <a:rPr lang="es-ES" dirty="0" err="1"/>
              <a:t>Vf</a:t>
            </a:r>
            <a:r>
              <a:rPr lang="es-ES" dirty="0"/>
              <a:t>=50</a:t>
            </a:r>
            <a:r>
              <a:rPr lang="el-GR" dirty="0"/>
              <a:t>μ</a:t>
            </a:r>
            <a:r>
              <a:rPr lang="es-ES" dirty="0"/>
              <a:t>L)</a:t>
            </a:r>
          </a:p>
          <a:p>
            <a:pPr marL="342900" indent="-342900">
              <a:buAutoNum type="arabicPeriod"/>
            </a:pPr>
            <a:r>
              <a:rPr lang="es-ES" dirty="0"/>
              <a:t>Concentraciones</a:t>
            </a:r>
          </a:p>
          <a:p>
            <a:pPr marL="800100" lvl="1" indent="-342900">
              <a:buAutoNum type="arabicPeriod"/>
            </a:pPr>
            <a:r>
              <a:rPr lang="es-ES" dirty="0"/>
              <a:t>DHCR24 1 --&gt; 14.7ng/</a:t>
            </a:r>
            <a:r>
              <a:rPr lang="el-GR" dirty="0"/>
              <a:t>μ</a:t>
            </a:r>
            <a:r>
              <a:rPr lang="es-ES" dirty="0"/>
              <a:t>L (0,735</a:t>
            </a:r>
            <a:r>
              <a:rPr lang="el-GR" dirty="0"/>
              <a:t>μ</a:t>
            </a:r>
            <a:r>
              <a:rPr lang="es-ES" dirty="0"/>
              <a:t>g)</a:t>
            </a:r>
          </a:p>
          <a:p>
            <a:pPr marL="800100" lvl="1" indent="-342900">
              <a:buAutoNum type="arabicPeriod"/>
            </a:pPr>
            <a:r>
              <a:rPr lang="es-ES" dirty="0"/>
              <a:t>SC5D 1 --&gt; 16ng/</a:t>
            </a:r>
            <a:r>
              <a:rPr lang="el-GR" dirty="0"/>
              <a:t>μ</a:t>
            </a:r>
            <a:r>
              <a:rPr lang="es-ES" dirty="0"/>
              <a:t>L (0,8</a:t>
            </a:r>
            <a:r>
              <a:rPr lang="el-GR" dirty="0"/>
              <a:t>μ</a:t>
            </a:r>
            <a:r>
              <a:rPr lang="es-ES" dirty="0"/>
              <a:t>g)</a:t>
            </a:r>
          </a:p>
          <a:p>
            <a:pPr marL="800100" lvl="1" indent="-342900">
              <a:buAutoNum type="arabicPeriod"/>
            </a:pPr>
            <a:r>
              <a:rPr lang="es-ES" dirty="0"/>
              <a:t>SC5D 3 --&gt; 16,8ng/</a:t>
            </a:r>
            <a:r>
              <a:rPr lang="el-GR" dirty="0"/>
              <a:t>μ</a:t>
            </a:r>
            <a:r>
              <a:rPr lang="es-ES" dirty="0"/>
              <a:t>L (0,84</a:t>
            </a:r>
            <a:r>
              <a:rPr lang="el-GR" dirty="0"/>
              <a:t>μ</a:t>
            </a:r>
            <a:r>
              <a:rPr lang="es-ES" dirty="0"/>
              <a:t>g)</a:t>
            </a:r>
          </a:p>
          <a:p>
            <a:pPr marL="800100" lvl="1" indent="-342900">
              <a:buAutoNum type="arabicPeriod"/>
            </a:pPr>
            <a:r>
              <a:rPr lang="es-ES" dirty="0"/>
              <a:t>psiCheck2 --&gt; 12,6ng/</a:t>
            </a:r>
            <a:r>
              <a:rPr lang="el-GR" dirty="0"/>
              <a:t>μ</a:t>
            </a:r>
            <a:r>
              <a:rPr lang="es-ES" dirty="0"/>
              <a:t>L (0,630</a:t>
            </a:r>
            <a:r>
              <a:rPr lang="el-GR" dirty="0"/>
              <a:t>μ</a:t>
            </a:r>
            <a:r>
              <a:rPr lang="es-ES" dirty="0"/>
              <a:t>g)</a:t>
            </a:r>
          </a:p>
          <a:p>
            <a:pPr marL="1257300" lvl="2" indent="-342900">
              <a:buFont typeface="+mj-lt"/>
              <a:buAutoNum type="alphaLcParenR"/>
            </a:pPr>
            <a:r>
              <a:rPr lang="es-ES" dirty="0"/>
              <a:t>Se purifican 24uL con PCR </a:t>
            </a:r>
            <a:r>
              <a:rPr lang="es-ES" dirty="0" err="1"/>
              <a:t>purification</a:t>
            </a:r>
            <a:r>
              <a:rPr lang="es-ES" dirty="0"/>
              <a:t> kit --&gt; 6,1ng/</a:t>
            </a:r>
            <a:r>
              <a:rPr lang="el-GR" dirty="0"/>
              <a:t>μ</a:t>
            </a:r>
            <a:r>
              <a:rPr lang="es-ES" dirty="0"/>
              <a:t>L (0,305</a:t>
            </a:r>
            <a:r>
              <a:rPr lang="el-GR" dirty="0"/>
              <a:t>μ</a:t>
            </a:r>
            <a:r>
              <a:rPr lang="es-ES" dirty="0"/>
              <a:t>g) en 50</a:t>
            </a:r>
            <a:r>
              <a:rPr lang="el-GR" dirty="0"/>
              <a:t>μ</a:t>
            </a:r>
            <a:r>
              <a:rPr lang="es-ES" dirty="0"/>
              <a:t>L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1648949" y="18618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8" name="CuadroTexto 27"/>
          <p:cNvSpPr txBox="1"/>
          <p:nvPr/>
        </p:nvSpPr>
        <p:spPr>
          <a:xfrm>
            <a:off x="2189194" y="18667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9" name="CuadroTexto 28"/>
          <p:cNvSpPr txBox="1"/>
          <p:nvPr/>
        </p:nvSpPr>
        <p:spPr>
          <a:xfrm rot="16200000">
            <a:off x="3263567" y="3378009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Cut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30" name="CuadroTexto 29"/>
          <p:cNvSpPr txBox="1"/>
          <p:nvPr/>
        </p:nvSpPr>
        <p:spPr>
          <a:xfrm rot="16200000">
            <a:off x="3671618" y="343767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Uncut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5069639" y="18907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5584950" y="1880658"/>
            <a:ext cx="494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Std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3" name="CuadroTexto 32"/>
          <p:cNvSpPr txBox="1"/>
          <p:nvPr/>
        </p:nvSpPr>
        <p:spPr>
          <a:xfrm rot="16200000">
            <a:off x="4384431" y="3375989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Cut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34" name="CuadroTexto 33"/>
          <p:cNvSpPr txBox="1"/>
          <p:nvPr/>
        </p:nvSpPr>
        <p:spPr>
          <a:xfrm rot="16200000">
            <a:off x="4784255" y="343767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Uncut</a:t>
            </a:r>
            <a:endParaRPr lang="es-E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889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6E82C91-4E5C-421B-AB89-F3504AE46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5563" y="1025112"/>
            <a:ext cx="2292438" cy="3169492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535708" y="655781"/>
            <a:ext cx="428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Ligación psiCheck2</a:t>
            </a:r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≡</a:t>
            </a:r>
            <a:r>
              <a:rPr lang="es-ES" b="1" dirty="0">
                <a:cs typeface="Times New Roman" panose="02020603050405020304" pitchFamily="18" charset="0"/>
              </a:rPr>
              <a:t>DHCR24fw1 / SC5Dfw1</a:t>
            </a:r>
            <a:endParaRPr lang="es-ES" b="1" dirty="0"/>
          </a:p>
        </p:txBody>
      </p:sp>
      <p:sp>
        <p:nvSpPr>
          <p:cNvPr id="5" name="CuadroTexto 4"/>
          <p:cNvSpPr txBox="1"/>
          <p:nvPr/>
        </p:nvSpPr>
        <p:spPr>
          <a:xfrm>
            <a:off x="10668001" y="47111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22/08/19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/>
              <p:cNvSpPr txBox="1"/>
              <p:nvPr/>
            </p:nvSpPr>
            <p:spPr>
              <a:xfrm>
                <a:off x="766619" y="1487055"/>
                <a:ext cx="8325484" cy="55266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AutoNum type="arabicPeriod"/>
                </a:pPr>
                <a:r>
                  <a:rPr lang="es-ES" dirty="0"/>
                  <a:t>Tamaño del plásmido e insertos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psiCheck2 --&gt;  6,2kpb (27.8ng/</a:t>
                </a:r>
                <a:r>
                  <a:rPr lang="es-ES" dirty="0" err="1"/>
                  <a:t>uL</a:t>
                </a:r>
                <a:r>
                  <a:rPr lang="es-ES" dirty="0"/>
                  <a:t>)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DHCR24 1 --&gt; 822pb (14.7ng/</a:t>
                </a:r>
                <a:r>
                  <a:rPr lang="es-ES" dirty="0" err="1"/>
                  <a:t>uL</a:t>
                </a:r>
                <a:r>
                  <a:rPr lang="es-ES" dirty="0"/>
                  <a:t>)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SC5D 1 --&gt; 852pb (16ng/</a:t>
                </a:r>
                <a:r>
                  <a:rPr lang="es-ES" dirty="0" err="1"/>
                  <a:t>uL</a:t>
                </a:r>
                <a:r>
                  <a:rPr lang="es-ES" dirty="0"/>
                  <a:t>)</a:t>
                </a:r>
              </a:p>
              <a:p>
                <a:pPr lvl="1"/>
                <a:endParaRPr lang="es-ES" dirty="0"/>
              </a:p>
              <a:p>
                <a:pPr marL="342900" indent="-342900">
                  <a:buAutoNum type="arabicPeriod"/>
                </a:pPr>
                <a:r>
                  <a:rPr lang="es-ES" dirty="0"/>
                  <a:t>Fórmula: </a:t>
                </a:r>
              </a:p>
              <a:p>
                <a:pPr marL="800100" lvl="1" indent="-342900">
                  <a:buFontTx/>
                  <a:buChar char="−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s-ES" dirty="0" smtClean="0"/>
                      <m:t>ng</m:t>
                    </m:r>
                    <m:r>
                      <m:rPr>
                        <m:nor/>
                      </m:rPr>
                      <a:rPr lang="es-ES" dirty="0" smtClean="0"/>
                      <m:t> </m:t>
                    </m:r>
                    <m:r>
                      <m:rPr>
                        <m:nor/>
                      </m:rPr>
                      <a:rPr lang="es-ES" dirty="0" smtClean="0"/>
                      <m:t>inserto</m:t>
                    </m:r>
                    <m:r>
                      <m:rPr>
                        <m:nor/>
                      </m:rPr>
                      <a:rPr lang="es-ES" dirty="0" smtClean="0"/>
                      <m:t> =</m:t>
                    </m:r>
                    <m:f>
                      <m:fPr>
                        <m:ctrlPr>
                          <a:rPr lang="es-E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kb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s-ES" b="0" i="0" smtClean="0">
                                <a:latin typeface="Cambria Math" panose="02040503050406030204" pitchFamily="18" charset="0"/>
                              </a:rPr>
                              <m:t>inserto</m:t>
                            </m:r>
                          </m:e>
                        </m:d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 ∗ </m:t>
                        </m:r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ng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vector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kb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 (</m:t>
                        </m:r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vector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s-ES" dirty="0"/>
              </a:p>
              <a:p>
                <a:pPr marL="800100" lvl="1" indent="-342900">
                  <a:buFontTx/>
                  <a:buChar char="−"/>
                </a:pPr>
                <a:r>
                  <a:rPr lang="es-ES" dirty="0"/>
                  <a:t>Calculadora online </a:t>
                </a:r>
                <a:r>
                  <a:rPr lang="es-ES" dirty="0">
                    <a:hlinkClick r:id="rId3"/>
                  </a:rPr>
                  <a:t>Promega</a:t>
                </a:r>
                <a:endParaRPr lang="es-ES" dirty="0"/>
              </a:p>
              <a:p>
                <a:pPr lvl="1"/>
                <a:endParaRPr lang="es-ES" dirty="0"/>
              </a:p>
              <a:p>
                <a:pPr marL="342900" indent="-342900">
                  <a:buAutoNum type="arabicPeriod"/>
                </a:pPr>
                <a:r>
                  <a:rPr lang="es-ES" dirty="0"/>
                  <a:t>Cantidad ideal de plásmido --&gt; 100ng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Nosotros usamos 50ng porque no hay suficiente vector</a:t>
                </a:r>
              </a:p>
              <a:p>
                <a:pPr lvl="1"/>
                <a:endParaRPr lang="es-ES" dirty="0"/>
              </a:p>
              <a:p>
                <a:pPr marL="342900" indent="-342900">
                  <a:buAutoNum type="arabicPeriod"/>
                </a:pPr>
                <a:r>
                  <a:rPr lang="es-ES" dirty="0"/>
                  <a:t>Ratios plásmido – inserto ideales --&gt; 1:1, 1:3 y 1:6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Solo hacemos 1:3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16ºC overnight</a:t>
                </a:r>
              </a:p>
              <a:p>
                <a:pPr lvl="1"/>
                <a:endParaRPr lang="es-ES" dirty="0"/>
              </a:p>
              <a:p>
                <a:pPr marL="342900" indent="-342900">
                  <a:buAutoNum type="arabicPeriod"/>
                </a:pPr>
                <a:r>
                  <a:rPr lang="es-ES" dirty="0"/>
                  <a:t>23/08/19 --&gt; No sale, las bacterias mueren al crecerlas en placas de LB + Ampicilina</a:t>
                </a:r>
              </a:p>
              <a:p>
                <a:pPr marL="800100" lvl="1" indent="-342900">
                  <a:buAutoNum type="arabicPeriod"/>
                </a:pPr>
                <a:endParaRPr lang="es-ES" dirty="0"/>
              </a:p>
              <a:p>
                <a:pPr marL="342900" indent="-342900">
                  <a:buAutoNum type="arabicPeriod"/>
                </a:pPr>
                <a:endParaRPr lang="es-ES" dirty="0"/>
              </a:p>
            </p:txBody>
          </p:sp>
        </mc:Choice>
        <mc:Fallback xmlns="">
          <p:sp>
            <p:nvSpPr>
              <p:cNvPr id="6" name="CuadroTexto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619" y="1487055"/>
                <a:ext cx="8325484" cy="5526641"/>
              </a:xfrm>
              <a:prstGeom prst="rect">
                <a:avLst/>
              </a:prstGeom>
              <a:blipFill>
                <a:blip r:embed="rId7"/>
                <a:stretch>
                  <a:fillRect l="-659" t="-662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uadroTexto 8"/>
          <p:cNvSpPr txBox="1"/>
          <p:nvPr/>
        </p:nvSpPr>
        <p:spPr>
          <a:xfrm>
            <a:off x="5494789" y="67018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DHCR24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8375563" y="670186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SC5D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E4AFB16-9D52-49B8-88C0-4A30885336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3945" y="1115949"/>
            <a:ext cx="2292438" cy="312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518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35708" y="655781"/>
            <a:ext cx="2698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Digestión de psiCheck2 (II)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0668001" y="47111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26/08/19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6824472" y="1260282"/>
            <a:ext cx="475133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dirty="0"/>
              <a:t>Digestión con </a:t>
            </a:r>
            <a:r>
              <a:rPr lang="es-ES" dirty="0" err="1"/>
              <a:t>NotI</a:t>
            </a:r>
            <a:r>
              <a:rPr lang="es-ES" dirty="0"/>
              <a:t> y </a:t>
            </a:r>
            <a:r>
              <a:rPr lang="es-ES" dirty="0" err="1"/>
              <a:t>XhoI</a:t>
            </a:r>
            <a:r>
              <a:rPr lang="es-ES" dirty="0"/>
              <a:t> del plásmido psi-check2 (1.7</a:t>
            </a:r>
            <a:r>
              <a:rPr lang="el-GR" dirty="0"/>
              <a:t>μ</a:t>
            </a:r>
            <a:r>
              <a:rPr lang="es-ES" dirty="0"/>
              <a:t>g/</a:t>
            </a:r>
            <a:r>
              <a:rPr lang="el-GR" dirty="0"/>
              <a:t>μ</a:t>
            </a:r>
            <a:r>
              <a:rPr lang="es-ES" dirty="0"/>
              <a:t>L)</a:t>
            </a:r>
          </a:p>
          <a:p>
            <a:pPr marL="342900" indent="-342900">
              <a:buAutoNum type="arabicPeriod"/>
            </a:pPr>
            <a:r>
              <a:rPr lang="es-ES" dirty="0"/>
              <a:t>Se digieren 2 tubos de 1 </a:t>
            </a:r>
            <a:r>
              <a:rPr lang="el-GR" dirty="0"/>
              <a:t>μ</a:t>
            </a:r>
            <a:r>
              <a:rPr lang="es-ES" dirty="0"/>
              <a:t>g</a:t>
            </a:r>
          </a:p>
          <a:p>
            <a:pPr marL="342900" indent="-342900">
              <a:buAutoNum type="arabicPeriod"/>
            </a:pPr>
            <a:r>
              <a:rPr lang="es-ES" dirty="0"/>
              <a:t>Duración: 3 horas a 37ºC, </a:t>
            </a:r>
            <a:r>
              <a:rPr lang="es-ES" dirty="0" err="1"/>
              <a:t>Vf</a:t>
            </a:r>
            <a:r>
              <a:rPr lang="es-ES" dirty="0"/>
              <a:t> = 20uL</a:t>
            </a:r>
          </a:p>
          <a:p>
            <a:pPr marL="342900" indent="-342900">
              <a:buAutoNum type="arabicPeriod"/>
            </a:pPr>
            <a:r>
              <a:rPr lang="es-ES" dirty="0"/>
              <a:t>Gel de agarosa 1% --&gt; cortar bandas y extraer del gel (</a:t>
            </a:r>
            <a:r>
              <a:rPr lang="es-ES" dirty="0" err="1"/>
              <a:t>Vf</a:t>
            </a:r>
            <a:r>
              <a:rPr lang="es-ES" dirty="0"/>
              <a:t>=50</a:t>
            </a:r>
            <a:r>
              <a:rPr lang="el-GR" dirty="0"/>
              <a:t>μ</a:t>
            </a:r>
            <a:r>
              <a:rPr lang="es-ES" dirty="0"/>
              <a:t>L)</a:t>
            </a:r>
          </a:p>
          <a:p>
            <a:pPr marL="342900" indent="-342900">
              <a:buAutoNum type="arabicPeriod"/>
            </a:pPr>
            <a:r>
              <a:rPr lang="es-ES" dirty="0"/>
              <a:t>Concentraciones</a:t>
            </a:r>
          </a:p>
          <a:p>
            <a:pPr marL="800100" lvl="1" indent="-342900">
              <a:buAutoNum type="arabicPeriod"/>
            </a:pPr>
            <a:r>
              <a:rPr lang="es-ES" dirty="0"/>
              <a:t>1ª elución --&gt; 18.85ng/</a:t>
            </a:r>
            <a:r>
              <a:rPr lang="el-GR" dirty="0"/>
              <a:t>μ</a:t>
            </a:r>
            <a:r>
              <a:rPr lang="es-ES" dirty="0"/>
              <a:t>L (0,886</a:t>
            </a:r>
            <a:r>
              <a:rPr lang="el-GR" dirty="0"/>
              <a:t>μ</a:t>
            </a:r>
            <a:r>
              <a:rPr lang="es-ES" dirty="0"/>
              <a:t>g)</a:t>
            </a:r>
          </a:p>
          <a:p>
            <a:pPr marL="800100" lvl="1" indent="-342900">
              <a:buAutoNum type="arabicPeriod"/>
            </a:pPr>
            <a:r>
              <a:rPr lang="es-ES" dirty="0"/>
              <a:t>2ª elución --&gt; 6,7ng/</a:t>
            </a:r>
            <a:r>
              <a:rPr lang="el-GR" dirty="0"/>
              <a:t>μ</a:t>
            </a:r>
            <a:r>
              <a:rPr lang="es-ES" dirty="0"/>
              <a:t>L (0,181</a:t>
            </a:r>
            <a:r>
              <a:rPr lang="el-GR" dirty="0"/>
              <a:t>μ</a:t>
            </a:r>
            <a:r>
              <a:rPr lang="es-ES" dirty="0"/>
              <a:t>g)</a:t>
            </a:r>
          </a:p>
          <a:p>
            <a:pPr marL="342900" indent="-342900">
              <a:buAutoNum type="arabicPeriod"/>
            </a:pPr>
            <a:r>
              <a:rPr lang="es-ES" dirty="0"/>
              <a:t>Se usa la 1ª elución para la siguiente ligación</a:t>
            </a:r>
          </a:p>
          <a:p>
            <a:pPr marL="342900" indent="-342900">
              <a:buAutoNum type="arabicPeriod"/>
            </a:pPr>
            <a:endParaRPr lang="es-ES" dirty="0"/>
          </a:p>
          <a:p>
            <a:pPr marL="342900" indent="-342900">
              <a:buAutoNum type="arabicPeriod"/>
            </a:pPr>
            <a:r>
              <a:rPr lang="es-ES" dirty="0"/>
              <a:t>27/08/19 --&gt; Se purifican las dos eluciones con PCR </a:t>
            </a:r>
            <a:r>
              <a:rPr lang="es-ES" dirty="0" err="1"/>
              <a:t>purification</a:t>
            </a:r>
            <a:r>
              <a:rPr lang="es-ES" dirty="0"/>
              <a:t> kit</a:t>
            </a:r>
          </a:p>
          <a:p>
            <a:pPr marL="800100" lvl="1" indent="-342900">
              <a:buAutoNum type="arabicPeriod"/>
            </a:pPr>
            <a:r>
              <a:rPr lang="es-ES" dirty="0"/>
              <a:t>12,7ng/</a:t>
            </a:r>
            <a:r>
              <a:rPr lang="el-GR" dirty="0"/>
              <a:t>μ</a:t>
            </a:r>
            <a:r>
              <a:rPr lang="es-ES" dirty="0"/>
              <a:t>L (</a:t>
            </a:r>
            <a:r>
              <a:rPr lang="el-GR" dirty="0"/>
              <a:t>μ</a:t>
            </a:r>
            <a:r>
              <a:rPr lang="es-ES" dirty="0"/>
              <a:t>g) en 30(25)</a:t>
            </a:r>
            <a:r>
              <a:rPr lang="el-GR" dirty="0"/>
              <a:t>μ</a:t>
            </a:r>
            <a:r>
              <a:rPr lang="es-ES" dirty="0"/>
              <a:t>L</a:t>
            </a:r>
          </a:p>
          <a:p>
            <a:pPr marL="800100" lvl="1" indent="-342900">
              <a:buFontTx/>
              <a:buAutoNum type="arabicPeriod"/>
            </a:pPr>
            <a:r>
              <a:rPr lang="es-ES" dirty="0"/>
              <a:t>6,9ng/</a:t>
            </a:r>
            <a:r>
              <a:rPr lang="el-GR" dirty="0"/>
              <a:t>μ</a:t>
            </a:r>
            <a:r>
              <a:rPr lang="es-ES" dirty="0"/>
              <a:t>L (</a:t>
            </a:r>
            <a:r>
              <a:rPr lang="el-GR" dirty="0"/>
              <a:t>μ</a:t>
            </a:r>
            <a:r>
              <a:rPr lang="es-ES" dirty="0"/>
              <a:t>g) en 30(25)</a:t>
            </a:r>
            <a:r>
              <a:rPr lang="el-GR" dirty="0"/>
              <a:t>μ</a:t>
            </a:r>
            <a:r>
              <a:rPr lang="es-ES" dirty="0"/>
              <a:t>L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10" t="31024" r="24550" b="32133"/>
          <a:stretch/>
        </p:blipFill>
        <p:spPr>
          <a:xfrm>
            <a:off x="669462" y="1858879"/>
            <a:ext cx="4673600" cy="3334461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006262" y="2237568"/>
            <a:ext cx="680121" cy="4895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/>
          <p:cNvSpPr/>
          <p:nvPr/>
        </p:nvSpPr>
        <p:spPr>
          <a:xfrm>
            <a:off x="3686384" y="2237568"/>
            <a:ext cx="747072" cy="4895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/>
          <p:cNvSpPr txBox="1"/>
          <p:nvPr/>
        </p:nvSpPr>
        <p:spPr>
          <a:xfrm>
            <a:off x="962765" y="1868236"/>
            <a:ext cx="486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Std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1528979" y="1868236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Uncut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4" name="Abrir corchete 13"/>
          <p:cNvSpPr/>
          <p:nvPr/>
        </p:nvSpPr>
        <p:spPr>
          <a:xfrm rot="5400000">
            <a:off x="3660943" y="1012478"/>
            <a:ext cx="117765" cy="1427259"/>
          </a:xfrm>
          <a:prstGeom prst="lef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/>
          <p:cNvSpPr txBox="1"/>
          <p:nvPr/>
        </p:nvSpPr>
        <p:spPr>
          <a:xfrm>
            <a:off x="2947815" y="1304571"/>
            <a:ext cx="1477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psiCheck2 </a:t>
            </a:r>
            <a:r>
              <a:rPr lang="es-ES" dirty="0" err="1"/>
              <a:t>cut</a:t>
            </a:r>
            <a:endParaRPr lang="es-ES" dirty="0"/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5" t="36646" r="16856" b="27399"/>
          <a:stretch/>
        </p:blipFill>
        <p:spPr>
          <a:xfrm>
            <a:off x="3686383" y="4286149"/>
            <a:ext cx="2863273" cy="2244437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5145101" y="4498383"/>
            <a:ext cx="608096" cy="3833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ángulo 17"/>
          <p:cNvSpPr/>
          <p:nvPr/>
        </p:nvSpPr>
        <p:spPr>
          <a:xfrm>
            <a:off x="5766869" y="4498383"/>
            <a:ext cx="550254" cy="3833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lecha doblada hacia arriba 20"/>
          <p:cNvSpPr/>
          <p:nvPr/>
        </p:nvSpPr>
        <p:spPr>
          <a:xfrm rot="10800000" flipH="1">
            <a:off x="4895514" y="3332217"/>
            <a:ext cx="1057917" cy="766619"/>
          </a:xfrm>
          <a:prstGeom prst="bent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7835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35708" y="655781"/>
            <a:ext cx="8485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Transformación de bacterias DH5a competentes con psiCheck2</a:t>
            </a:r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≡</a:t>
            </a:r>
            <a:r>
              <a:rPr lang="es-ES" b="1" dirty="0">
                <a:cs typeface="Times New Roman" panose="02020603050405020304" pitchFamily="18" charset="0"/>
              </a:rPr>
              <a:t>DHCR24fw1 / SC5Dfw1</a:t>
            </a:r>
            <a:endParaRPr lang="es-ES" b="1" dirty="0"/>
          </a:p>
        </p:txBody>
      </p:sp>
      <p:sp>
        <p:nvSpPr>
          <p:cNvPr id="5" name="CuadroTexto 4"/>
          <p:cNvSpPr txBox="1"/>
          <p:nvPr/>
        </p:nvSpPr>
        <p:spPr>
          <a:xfrm>
            <a:off x="10668001" y="47111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26/08/19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658564" y="1305341"/>
            <a:ext cx="475133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dirty="0"/>
              <a:t>Descongelación en hielo de una alícuota de bacterias DH5a (almacenadas a -80ºC)</a:t>
            </a:r>
          </a:p>
          <a:p>
            <a:pPr marL="342900" indent="-342900">
              <a:buAutoNum type="arabicPeriod"/>
            </a:pPr>
            <a:r>
              <a:rPr lang="es-ES" dirty="0"/>
              <a:t>NO usar </a:t>
            </a:r>
            <a:r>
              <a:rPr lang="es-ES" dirty="0" err="1"/>
              <a:t>vortex</a:t>
            </a:r>
            <a:r>
              <a:rPr lang="es-ES" dirty="0"/>
              <a:t> ni pipetear vigorosamente</a:t>
            </a:r>
          </a:p>
          <a:p>
            <a:pPr marL="342900" indent="-342900">
              <a:buAutoNum type="arabicPeriod"/>
            </a:pPr>
            <a:r>
              <a:rPr lang="es-ES" dirty="0"/>
              <a:t>1uL de plásmido por alícuota, 2 alícuotas</a:t>
            </a:r>
          </a:p>
          <a:p>
            <a:pPr marL="800100" lvl="1" indent="-342900">
              <a:buAutoNum type="arabicPeriod"/>
            </a:pPr>
            <a:r>
              <a:rPr lang="es-ES" dirty="0"/>
              <a:t>DH 1:3 (DHCR24 fw1)</a:t>
            </a:r>
          </a:p>
          <a:p>
            <a:pPr marL="800100" lvl="1" indent="-342900">
              <a:buAutoNum type="arabicPeriod"/>
            </a:pPr>
            <a:r>
              <a:rPr lang="es-ES" dirty="0"/>
              <a:t>LSD 1:3 (SC5D fw1)</a:t>
            </a:r>
          </a:p>
          <a:p>
            <a:pPr marL="342900" indent="-342900">
              <a:buAutoNum type="arabicPeriod"/>
            </a:pPr>
            <a:r>
              <a:rPr lang="es-ES" dirty="0"/>
              <a:t>30 min en hielo seguidos de un shock térmico 30 segundos a 42ºC --&gt; 2 min en hielo</a:t>
            </a:r>
          </a:p>
          <a:p>
            <a:pPr marL="342900" indent="-342900">
              <a:buAutoNum type="arabicPeriod"/>
            </a:pPr>
            <a:r>
              <a:rPr lang="es-ES" dirty="0"/>
              <a:t>250uL de SOCS médium + 50uL de bacterias-plásmido</a:t>
            </a:r>
          </a:p>
          <a:p>
            <a:pPr marL="342900" indent="-342900">
              <a:buAutoNum type="arabicPeriod"/>
            </a:pPr>
            <a:r>
              <a:rPr lang="es-ES" dirty="0"/>
              <a:t>Incubar a 225rpm 1h 37ºC</a:t>
            </a:r>
          </a:p>
          <a:p>
            <a:pPr marL="342900" indent="-342900">
              <a:buAutoNum type="arabicPeriod"/>
            </a:pPr>
            <a:r>
              <a:rPr lang="es-ES" dirty="0"/>
              <a:t>Sembrar en platos LB + Ampicilina (1:1000) overnight 37ºC</a:t>
            </a:r>
          </a:p>
          <a:p>
            <a:endParaRPr lang="es-ES" dirty="0"/>
          </a:p>
          <a:p>
            <a:r>
              <a:rPr lang="es-ES" dirty="0"/>
              <a:t>27/08/19 --&gt; No hay colonias ni crecen bacterias --&gt; repetir con vector cortado más recientemente y nuevas ligaciones 1:3 y 1:6</a:t>
            </a:r>
          </a:p>
          <a:p>
            <a:pPr marL="342900" indent="-342900">
              <a:buAutoNum type="arabicPeriod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55916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 descr="Imagen que contiene persona&#10;&#10;Descripción generada automáticamente">
            <a:extLst>
              <a:ext uri="{FF2B5EF4-FFF2-40B4-BE49-F238E27FC236}">
                <a16:creationId xmlns:a16="http://schemas.microsoft.com/office/drawing/2014/main" id="{56CF5270-BB90-4F7F-99EA-B824462CE01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09" t="41978" r="19692" b="15933"/>
          <a:stretch/>
        </p:blipFill>
        <p:spPr>
          <a:xfrm>
            <a:off x="1263048" y="2116644"/>
            <a:ext cx="4095165" cy="3524811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535708" y="655781"/>
            <a:ext cx="6542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PCR con </a:t>
            </a:r>
            <a:r>
              <a:rPr lang="es-ES" sz="2400" b="1" dirty="0" err="1"/>
              <a:t>primers</a:t>
            </a:r>
            <a:r>
              <a:rPr lang="es-ES" sz="2400" b="1" dirty="0"/>
              <a:t> mDHCR24 fw3/rv2 a distintas t</a:t>
            </a:r>
            <a:r>
              <a:rPr lang="es-ES" sz="2400" b="1" u="sng" baseline="30000" dirty="0"/>
              <a:t>as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1455948" y="2412551"/>
            <a:ext cx="494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 err="1">
                <a:solidFill>
                  <a:schemeClr val="bg1"/>
                </a:solidFill>
              </a:rPr>
              <a:t>Std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2630821" y="3355596"/>
            <a:ext cx="783498" cy="3164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/>
          <p:cNvSpPr txBox="1"/>
          <p:nvPr/>
        </p:nvSpPr>
        <p:spPr>
          <a:xfrm>
            <a:off x="4792060" y="3300995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??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5424191" y="3274259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1843pb</a:t>
            </a:r>
          </a:p>
        </p:txBody>
      </p:sp>
      <p:sp>
        <p:nvSpPr>
          <p:cNvPr id="19" name="Abrir corchete 18"/>
          <p:cNvSpPr/>
          <p:nvPr/>
        </p:nvSpPr>
        <p:spPr>
          <a:xfrm rot="5400000">
            <a:off x="1885981" y="1431729"/>
            <a:ext cx="129309" cy="1135766"/>
          </a:xfrm>
          <a:prstGeom prst="leftBracket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270449" y="1560885"/>
            <a:ext cx="1360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DHCR24 fw1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7144541" y="1745551"/>
            <a:ext cx="451658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dirty="0"/>
              <a:t>Amplificación por PCR usando los pares de </a:t>
            </a:r>
            <a:r>
              <a:rPr lang="es-ES" dirty="0" err="1"/>
              <a:t>primers</a:t>
            </a:r>
            <a:r>
              <a:rPr lang="es-ES" dirty="0"/>
              <a:t> DHCR24 fw3</a:t>
            </a:r>
            <a:r>
              <a:rPr lang="es-ES"/>
              <a:t>/rv2 (62ºC</a:t>
            </a:r>
            <a:r>
              <a:rPr lang="es-ES" dirty="0"/>
              <a:t>), SC5D </a:t>
            </a:r>
            <a:r>
              <a:rPr lang="es-ES" dirty="0" err="1"/>
              <a:t>fw</a:t>
            </a:r>
            <a:r>
              <a:rPr lang="es-ES" dirty="0"/>
              <a:t>/rv1 y SC5D </a:t>
            </a:r>
            <a:r>
              <a:rPr lang="es-ES" dirty="0" err="1"/>
              <a:t>fw</a:t>
            </a:r>
            <a:r>
              <a:rPr lang="es-ES" dirty="0"/>
              <a:t>/rv3 (64ºC) con un volumen de 40</a:t>
            </a:r>
            <a:r>
              <a:rPr lang="el-GR" dirty="0"/>
              <a:t>μ</a:t>
            </a:r>
            <a:r>
              <a:rPr lang="es-ES" dirty="0"/>
              <a:t>L.</a:t>
            </a:r>
          </a:p>
          <a:p>
            <a:pPr marL="342900" indent="-342900">
              <a:buAutoNum type="arabicPeriod"/>
            </a:pPr>
            <a:r>
              <a:rPr lang="es-ES" dirty="0"/>
              <a:t>Gel de agarosa al 1%</a:t>
            </a:r>
          </a:p>
          <a:p>
            <a:pPr marL="342900" indent="-342900">
              <a:buAutoNum type="arabicPeriod"/>
            </a:pPr>
            <a:r>
              <a:rPr lang="es-ES" dirty="0"/>
              <a:t>Corte de las bandas 1, 3 y 5 y extracción del gel con el Gel </a:t>
            </a:r>
            <a:r>
              <a:rPr lang="es-ES" dirty="0" err="1"/>
              <a:t>Extraction</a:t>
            </a:r>
            <a:r>
              <a:rPr lang="es-ES" dirty="0"/>
              <a:t> Kit (</a:t>
            </a:r>
            <a:r>
              <a:rPr lang="es-ES" dirty="0" err="1"/>
              <a:t>Vf</a:t>
            </a:r>
            <a:r>
              <a:rPr lang="es-ES" dirty="0"/>
              <a:t>=50</a:t>
            </a:r>
            <a:r>
              <a:rPr lang="el-GR" dirty="0"/>
              <a:t>μ</a:t>
            </a:r>
            <a:r>
              <a:rPr lang="es-ES" dirty="0"/>
              <a:t>L).</a:t>
            </a:r>
          </a:p>
          <a:p>
            <a:pPr marL="342900" indent="-342900">
              <a:buAutoNum type="arabicPeriod"/>
            </a:pPr>
            <a:r>
              <a:rPr lang="es-ES" dirty="0"/>
              <a:t>Concentraciones</a:t>
            </a:r>
          </a:p>
          <a:p>
            <a:pPr marL="800100" lvl="1" indent="-342900">
              <a:buAutoNum type="arabicPeriod"/>
            </a:pPr>
            <a:r>
              <a:rPr lang="es-ES" dirty="0"/>
              <a:t>DHCR24 (1) --&gt; 22,2ng/</a:t>
            </a:r>
            <a:r>
              <a:rPr lang="el-GR" dirty="0"/>
              <a:t>μ</a:t>
            </a:r>
            <a:r>
              <a:rPr lang="es-ES" dirty="0"/>
              <a:t>L (1,1</a:t>
            </a:r>
            <a:r>
              <a:rPr lang="el-GR" dirty="0"/>
              <a:t> μ</a:t>
            </a:r>
            <a:r>
              <a:rPr lang="es-ES" dirty="0"/>
              <a:t>g)</a:t>
            </a:r>
          </a:p>
          <a:p>
            <a:pPr marL="800100" lvl="1" indent="-342900">
              <a:buAutoNum type="arabicPeriod"/>
            </a:pPr>
            <a:r>
              <a:rPr lang="es-ES" dirty="0"/>
              <a:t>SC5D-1 (3) --&gt; 31,7ng/</a:t>
            </a:r>
            <a:r>
              <a:rPr lang="el-GR" dirty="0"/>
              <a:t> μ</a:t>
            </a:r>
            <a:r>
              <a:rPr lang="es-ES" dirty="0"/>
              <a:t>L (1,5</a:t>
            </a:r>
            <a:r>
              <a:rPr lang="el-GR" dirty="0"/>
              <a:t> μ</a:t>
            </a:r>
            <a:r>
              <a:rPr lang="es-ES" dirty="0"/>
              <a:t>g)</a:t>
            </a:r>
          </a:p>
          <a:p>
            <a:pPr marL="800100" lvl="1" indent="-342900">
              <a:buAutoNum type="arabicPeriod"/>
            </a:pPr>
            <a:r>
              <a:rPr lang="es-ES" dirty="0"/>
              <a:t>SC5D-3 (5) --&gt; 36,3ng/</a:t>
            </a:r>
            <a:r>
              <a:rPr lang="el-GR" dirty="0"/>
              <a:t> μ</a:t>
            </a:r>
            <a:r>
              <a:rPr lang="es-ES" dirty="0"/>
              <a:t>L (1,8</a:t>
            </a:r>
            <a:r>
              <a:rPr lang="el-GR" dirty="0"/>
              <a:t> μ</a:t>
            </a:r>
            <a:r>
              <a:rPr lang="es-ES" dirty="0"/>
              <a:t>g)</a:t>
            </a:r>
          </a:p>
          <a:p>
            <a:pPr marL="342900" indent="-342900">
              <a:buAutoNum type="arabicPeriod"/>
            </a:pPr>
            <a:r>
              <a:rPr lang="es-ES" dirty="0"/>
              <a:t>Quedan almacenadas en agarosa a 4ºC las bandas 2, 4 y 6.</a:t>
            </a:r>
          </a:p>
        </p:txBody>
      </p:sp>
      <p:sp>
        <p:nvSpPr>
          <p:cNvPr id="27" name="CuadroTexto 26"/>
          <p:cNvSpPr txBox="1"/>
          <p:nvPr/>
        </p:nvSpPr>
        <p:spPr>
          <a:xfrm>
            <a:off x="10751127" y="526473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21/08/19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957AB88-BD9C-4E65-9294-3A2487F994DE}"/>
              </a:ext>
            </a:extLst>
          </p:cNvPr>
          <p:cNvSpPr txBox="1"/>
          <p:nvPr/>
        </p:nvSpPr>
        <p:spPr>
          <a:xfrm>
            <a:off x="2871727" y="2403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5812C6F4-7779-49E7-A293-4886007CF756}"/>
              </a:ext>
            </a:extLst>
          </p:cNvPr>
          <p:cNvSpPr txBox="1"/>
          <p:nvPr/>
        </p:nvSpPr>
        <p:spPr>
          <a:xfrm>
            <a:off x="4202179" y="2403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1FB2B4B6-B890-4A28-ABB5-F38AD12F8AB9}"/>
              </a:ext>
            </a:extLst>
          </p:cNvPr>
          <p:cNvSpPr/>
          <p:nvPr/>
        </p:nvSpPr>
        <p:spPr>
          <a:xfrm>
            <a:off x="3976731" y="3353835"/>
            <a:ext cx="783498" cy="3164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FDED923-E57B-4B6B-A011-4862BF96749E}"/>
              </a:ext>
            </a:extLst>
          </p:cNvPr>
          <p:cNvSpPr txBox="1"/>
          <p:nvPr/>
        </p:nvSpPr>
        <p:spPr>
          <a:xfrm>
            <a:off x="2574370" y="2984503"/>
            <a:ext cx="896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2268pb</a:t>
            </a:r>
          </a:p>
        </p:txBody>
      </p:sp>
    </p:spTree>
    <p:extLst>
      <p:ext uri="{BB962C8B-B14F-4D97-AF65-F5344CB8AC3E}">
        <p14:creationId xmlns:p14="http://schemas.microsoft.com/office/powerpoint/2010/main" val="1927625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535708" y="655781"/>
            <a:ext cx="2913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Ligación psiCheck2</a:t>
            </a:r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≡</a:t>
            </a:r>
            <a:r>
              <a:rPr lang="es-ES" dirty="0">
                <a:cs typeface="Times New Roman" panose="02020603050405020304" pitchFamily="18" charset="0"/>
              </a:rPr>
              <a:t>SC5Dfw3</a:t>
            </a:r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10668001" y="471115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05/09/19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uadroTexto 5"/>
              <p:cNvSpPr txBox="1"/>
              <p:nvPr/>
            </p:nvSpPr>
            <p:spPr>
              <a:xfrm>
                <a:off x="766619" y="1487055"/>
                <a:ext cx="5176866" cy="44186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buAutoNum type="arabicPeriod"/>
                </a:pPr>
                <a:r>
                  <a:rPr lang="es-ES" dirty="0"/>
                  <a:t>Tamaño del plásmido e insertos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psiCheck2 --&gt;  6,2kpb (27.8ng/</a:t>
                </a:r>
                <a:r>
                  <a:rPr lang="es-ES" dirty="0" err="1"/>
                  <a:t>uL</a:t>
                </a:r>
                <a:r>
                  <a:rPr lang="es-ES" dirty="0"/>
                  <a:t>)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SC5D 3 --&gt; 1843pb (16,8ng/</a:t>
                </a:r>
                <a:r>
                  <a:rPr lang="es-ES" dirty="0" err="1"/>
                  <a:t>uL</a:t>
                </a:r>
                <a:r>
                  <a:rPr lang="es-ES" dirty="0"/>
                  <a:t>)</a:t>
                </a:r>
              </a:p>
              <a:p>
                <a:pPr lvl="1"/>
                <a:endParaRPr lang="es-ES" dirty="0"/>
              </a:p>
              <a:p>
                <a:pPr marL="342900" indent="-342900">
                  <a:buAutoNum type="arabicPeriod"/>
                </a:pPr>
                <a:r>
                  <a:rPr lang="es-ES" dirty="0"/>
                  <a:t>Fórmula: </a:t>
                </a:r>
              </a:p>
              <a:p>
                <a:pPr marL="800100" lvl="1" indent="-342900">
                  <a:buFontTx/>
                  <a:buChar char="−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s-ES" dirty="0" smtClean="0"/>
                      <m:t>ng</m:t>
                    </m:r>
                    <m:r>
                      <m:rPr>
                        <m:nor/>
                      </m:rPr>
                      <a:rPr lang="es-ES" dirty="0" smtClean="0"/>
                      <m:t> </m:t>
                    </m:r>
                    <m:r>
                      <m:rPr>
                        <m:nor/>
                      </m:rPr>
                      <a:rPr lang="es-ES" dirty="0" smtClean="0"/>
                      <m:t>inserto</m:t>
                    </m:r>
                    <m:r>
                      <m:rPr>
                        <m:nor/>
                      </m:rPr>
                      <a:rPr lang="es-ES" dirty="0" smtClean="0"/>
                      <m:t> =</m:t>
                    </m:r>
                    <m:f>
                      <m:fPr>
                        <m:ctrlPr>
                          <a:rPr lang="es-E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kb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d>
                          <m:d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s-ES" b="0" i="0" smtClean="0">
                                <a:latin typeface="Cambria Math" panose="02040503050406030204" pitchFamily="18" charset="0"/>
                              </a:rPr>
                              <m:t>inserto</m:t>
                            </m:r>
                          </m:e>
                        </m:d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 ∗ </m:t>
                        </m:r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ng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vector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kb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 (</m:t>
                        </m:r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</a:rPr>
                          <m:t>vector</m:t>
                        </m:r>
                        <m:r>
                          <a:rPr lang="es-ES" b="0" i="0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s-ES" dirty="0"/>
              </a:p>
              <a:p>
                <a:pPr marL="800100" lvl="1" indent="-342900">
                  <a:buFontTx/>
                  <a:buChar char="−"/>
                </a:pPr>
                <a:r>
                  <a:rPr lang="es-ES" dirty="0"/>
                  <a:t>Calculadora online </a:t>
                </a:r>
                <a:r>
                  <a:rPr lang="es-ES" dirty="0">
                    <a:hlinkClick r:id="rId2"/>
                  </a:rPr>
                  <a:t>Promega</a:t>
                </a:r>
                <a:endParaRPr lang="es-ES" dirty="0"/>
              </a:p>
              <a:p>
                <a:pPr lvl="1"/>
                <a:endParaRPr lang="es-ES" dirty="0"/>
              </a:p>
              <a:p>
                <a:pPr marL="342900" indent="-342900">
                  <a:buAutoNum type="arabicPeriod"/>
                </a:pPr>
                <a:r>
                  <a:rPr lang="es-ES" dirty="0"/>
                  <a:t>Cantidad ideal de plásmido --&gt; 100ng</a:t>
                </a:r>
              </a:p>
              <a:p>
                <a:pPr lvl="1"/>
                <a:endParaRPr lang="es-ES" dirty="0"/>
              </a:p>
              <a:p>
                <a:pPr marL="342900" indent="-342900">
                  <a:buAutoNum type="arabicPeriod"/>
                </a:pPr>
                <a:r>
                  <a:rPr lang="es-ES" dirty="0"/>
                  <a:t>Ratios plásmido – inserto ideales --&gt; 1:1, 1:3 y 1:6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Hacemos 1:3</a:t>
                </a:r>
              </a:p>
              <a:p>
                <a:pPr marL="800100" lvl="1" indent="-342900">
                  <a:buFont typeface="Calibri" panose="020F0502020204030204" pitchFamily="34" charset="0"/>
                  <a:buChar char="−"/>
                </a:pPr>
                <a:r>
                  <a:rPr lang="es-ES" dirty="0"/>
                  <a:t>16ºC overnight</a:t>
                </a:r>
              </a:p>
              <a:p>
                <a:pPr lvl="1"/>
                <a:endParaRPr lang="es-ES" dirty="0"/>
              </a:p>
              <a:p>
                <a:pPr marL="342900" indent="-342900">
                  <a:buAutoNum type="arabicPeriod"/>
                </a:pPr>
                <a:endParaRPr lang="es-ES" dirty="0"/>
              </a:p>
            </p:txBody>
          </p:sp>
        </mc:Choice>
        <mc:Fallback xmlns="">
          <p:sp>
            <p:nvSpPr>
              <p:cNvPr id="6" name="CuadroTexto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619" y="1487055"/>
                <a:ext cx="5176866" cy="4418646"/>
              </a:xfrm>
              <a:prstGeom prst="rect">
                <a:avLst/>
              </a:prstGeom>
              <a:blipFill>
                <a:blip r:embed="rId3"/>
                <a:stretch>
                  <a:fillRect l="-1060" t="-828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uadroTexto 9"/>
          <p:cNvSpPr txBox="1"/>
          <p:nvPr/>
        </p:nvSpPr>
        <p:spPr>
          <a:xfrm>
            <a:off x="7133992" y="1181914"/>
            <a:ext cx="1079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SC5D fw3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7EE7450-045D-4954-9B70-11779316F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7717" y="1620594"/>
            <a:ext cx="2172059" cy="314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368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1124</Words>
  <Application>Microsoft Office PowerPoint</Application>
  <PresentationFormat>Panorámica</PresentationFormat>
  <Paragraphs>193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Falta diapositiva 1 y las imágenes del experimento 3</dc:title>
  <dc:creator>Marta Torrecilla Parra</dc:creator>
  <cp:lastModifiedBy>Marta Torrecilla Parra</cp:lastModifiedBy>
  <cp:revision>29</cp:revision>
  <dcterms:created xsi:type="dcterms:W3CDTF">2019-09-01T16:43:49Z</dcterms:created>
  <dcterms:modified xsi:type="dcterms:W3CDTF">2019-09-06T09:28:30Z</dcterms:modified>
</cp:coreProperties>
</file>